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83" r:id="rId3"/>
    <p:sldId id="282" r:id="rId4"/>
    <p:sldId id="257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59" r:id="rId13"/>
    <p:sldId id="265" r:id="rId14"/>
    <p:sldId id="266" r:id="rId15"/>
    <p:sldId id="268" r:id="rId16"/>
    <p:sldId id="269" r:id="rId17"/>
    <p:sldId id="270" r:id="rId18"/>
    <p:sldId id="271" r:id="rId19"/>
    <p:sldId id="272" r:id="rId20"/>
    <p:sldId id="273" r:id="rId21"/>
    <p:sldId id="277" r:id="rId22"/>
    <p:sldId id="278" r:id="rId23"/>
    <p:sldId id="274" r:id="rId24"/>
    <p:sldId id="275" r:id="rId25"/>
    <p:sldId id="276" r:id="rId26"/>
    <p:sldId id="279" r:id="rId27"/>
    <p:sldId id="280" r:id="rId28"/>
    <p:sldId id="281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88011-7A5D-4352-9FAA-06BC6EDD33BD}" type="datetimeFigureOut">
              <a:rPr lang="en-US" smtClean="0"/>
              <a:t>9/4/2019</a:t>
            </a:fld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E82A0-8E2B-4265-A7C7-F4DEC6652CBA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066800" y="2286000"/>
            <a:ext cx="6858000" cy="990600"/>
          </a:xfrm>
        </p:spPr>
        <p:txBody>
          <a:bodyPr>
            <a:noAutofit/>
          </a:bodyPr>
          <a:lstStyle/>
          <a:p>
            <a:r>
              <a:rPr lang="en-US" sz="4400" dirty="0" smtClean="0"/>
              <a:t>T1B/T2 B</a:t>
            </a:r>
            <a:r>
              <a:rPr lang="tr-TR" sz="4400" dirty="0" err="1" smtClean="0"/>
              <a:t>öbrek</a:t>
            </a:r>
            <a:r>
              <a:rPr lang="tr-TR" sz="4400" dirty="0" smtClean="0"/>
              <a:t> Kanseri Tedavisinde Yenilikler</a:t>
            </a:r>
            <a:endParaRPr lang="en-US" sz="44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4495800"/>
            <a:ext cx="6400800" cy="1752600"/>
          </a:xfrm>
        </p:spPr>
        <p:txBody>
          <a:bodyPr>
            <a:noAutofit/>
          </a:bodyPr>
          <a:lstStyle/>
          <a:p>
            <a:r>
              <a:rPr lang="tr-TR" sz="2400" dirty="0" smtClean="0"/>
              <a:t>Prof. Dr. Bülent </a:t>
            </a:r>
            <a:r>
              <a:rPr lang="tr-TR" sz="2400" dirty="0" err="1" smtClean="0"/>
              <a:t>Akduman</a:t>
            </a:r>
            <a:endParaRPr lang="tr-TR" sz="2400" dirty="0" smtClean="0"/>
          </a:p>
          <a:p>
            <a:r>
              <a:rPr lang="tr-TR" sz="2400" dirty="0" smtClean="0"/>
              <a:t>Zonguldak Bülent Ecevit Üniversitesi Tıp Fakültesi</a:t>
            </a:r>
          </a:p>
          <a:p>
            <a:r>
              <a:rPr lang="tr-TR" sz="2400" dirty="0" smtClean="0"/>
              <a:t>Üroloji Anabilim Dalı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Kistik</a:t>
            </a:r>
            <a:r>
              <a:rPr lang="tr-TR" sz="3200" dirty="0" smtClean="0"/>
              <a:t> lezyonlar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err="1" smtClean="0"/>
              <a:t>Bosniak</a:t>
            </a:r>
            <a:r>
              <a:rPr lang="tr-TR" sz="2400" dirty="0" smtClean="0"/>
              <a:t> 2F: </a:t>
            </a:r>
            <a:r>
              <a:rPr lang="tr-TR" sz="2400" dirty="0" err="1" smtClean="0"/>
              <a:t>Malignite</a:t>
            </a:r>
            <a:r>
              <a:rPr lang="tr-TR" sz="2400" dirty="0" smtClean="0"/>
              <a:t> riski az da olsa var. Yakın takip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Bosniak</a:t>
            </a:r>
            <a:r>
              <a:rPr lang="tr-TR" sz="2400" dirty="0" smtClean="0"/>
              <a:t> 3: %50 </a:t>
            </a:r>
            <a:r>
              <a:rPr lang="tr-TR" sz="2400" dirty="0" err="1" smtClean="0"/>
              <a:t>malign</a:t>
            </a:r>
            <a:r>
              <a:rPr lang="tr-TR" sz="2400" dirty="0" smtClean="0"/>
              <a:t>. RCC gibi düşünerek tedavi edilmeli. %50 </a:t>
            </a:r>
            <a:r>
              <a:rPr lang="tr-TR" sz="2400" dirty="0" err="1" smtClean="0"/>
              <a:t>overtreatment</a:t>
            </a:r>
            <a:r>
              <a:rPr lang="tr-TR" sz="2400" dirty="0" smtClean="0"/>
              <a:t> olabileceği için yakın takip edilebilir (EAU 2019-Kanıt düzeyi zayıf)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Bosniak</a:t>
            </a:r>
            <a:r>
              <a:rPr lang="tr-TR" sz="2400" dirty="0" smtClean="0"/>
              <a:t> 4: %75-90 </a:t>
            </a:r>
            <a:r>
              <a:rPr lang="tr-TR" sz="2400" dirty="0" err="1" smtClean="0"/>
              <a:t>malign</a:t>
            </a:r>
            <a:r>
              <a:rPr lang="tr-TR" sz="2400" dirty="0" smtClean="0"/>
              <a:t>. RCC gibi düşünülerek tedavi edilmeli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Klasik olarak biyopsi </a:t>
            </a:r>
            <a:r>
              <a:rPr lang="tr-TR" sz="3200" dirty="0" err="1" smtClean="0"/>
              <a:t>endikasyonları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Gösterilmiş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tümörü olup böbrekte kitle tespit edilen hastalarda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böbrek tümörü mü metastaz mı ayırımını yapmak için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Abse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Lenfoma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Yaygın metastazı ya da </a:t>
            </a:r>
            <a:r>
              <a:rPr lang="tr-TR" sz="2400" dirty="0" err="1" smtClean="0"/>
              <a:t>unrezektable</a:t>
            </a:r>
            <a:r>
              <a:rPr lang="tr-TR" sz="2400" dirty="0" smtClean="0"/>
              <a:t> </a:t>
            </a:r>
            <a:r>
              <a:rPr lang="tr-TR" sz="2400" dirty="0" err="1" smtClean="0"/>
              <a:t>primer</a:t>
            </a:r>
            <a:r>
              <a:rPr lang="tr-TR" sz="2400" dirty="0" smtClean="0"/>
              <a:t> tümörü olan hastalarda </a:t>
            </a:r>
            <a:r>
              <a:rPr lang="tr-TR" sz="2400" dirty="0" err="1" smtClean="0"/>
              <a:t>RCC’nin</a:t>
            </a:r>
            <a:r>
              <a:rPr lang="tr-TR" sz="2400" dirty="0" smtClean="0"/>
              <a:t> patolojik tanısına ihtiyaç duyulduğu durumlarda 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Kistik</a:t>
            </a:r>
            <a:r>
              <a:rPr lang="tr-TR" sz="3200" dirty="0" smtClean="0"/>
              <a:t> </a:t>
            </a:r>
            <a:r>
              <a:rPr lang="tr-TR" sz="3200" dirty="0" err="1" smtClean="0"/>
              <a:t>renal</a:t>
            </a:r>
            <a:r>
              <a:rPr lang="tr-TR" sz="3200" dirty="0" smtClean="0"/>
              <a:t> kitle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/>
              <a:t>B</a:t>
            </a:r>
            <a:r>
              <a:rPr lang="tr-TR" sz="2400" dirty="0" smtClean="0"/>
              <a:t>iyopsi yapma (EAU-güçlü tavsiye düzeyi)</a:t>
            </a:r>
          </a:p>
          <a:p>
            <a:endParaRPr lang="tr-TR" sz="2400" dirty="0" smtClean="0"/>
          </a:p>
          <a:p>
            <a:r>
              <a:rPr lang="tr-TR" sz="2400" dirty="0" smtClean="0"/>
              <a:t>Teşhise katkısı sınırlı</a:t>
            </a:r>
          </a:p>
          <a:p>
            <a:endParaRPr lang="tr-TR" sz="2400" dirty="0" smtClean="0"/>
          </a:p>
          <a:p>
            <a:r>
              <a:rPr lang="tr-TR" sz="2400" dirty="0" smtClean="0"/>
              <a:t>Keskinlik düşük</a:t>
            </a:r>
          </a:p>
          <a:p>
            <a:endParaRPr lang="tr-TR" sz="2400" dirty="0" smtClean="0"/>
          </a:p>
          <a:p>
            <a:r>
              <a:rPr lang="tr-TR" sz="2400" dirty="0" smtClean="0"/>
              <a:t>Tümör yayılım riski??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Kimlere biyopsi yapalım (EAU)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7986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Aktif izlem seçilecekse</a:t>
            </a:r>
          </a:p>
          <a:p>
            <a:endParaRPr lang="tr-TR" sz="2400" dirty="0" smtClean="0"/>
          </a:p>
          <a:p>
            <a:r>
              <a:rPr lang="tr-TR" sz="2400" dirty="0" smtClean="0"/>
              <a:t>Ablatif tedavi öncesi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Metastatik</a:t>
            </a:r>
            <a:r>
              <a:rPr lang="tr-TR" sz="2400" dirty="0" smtClean="0"/>
              <a:t> hastalık varlığında medikal veya cerrahi tedavi seçimi öncesi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Yüksek </a:t>
            </a:r>
            <a:r>
              <a:rPr lang="tr-TR" sz="2400" dirty="0" err="1" smtClean="0"/>
              <a:t>morbid</a:t>
            </a:r>
            <a:r>
              <a:rPr lang="tr-TR" sz="2400" dirty="0" smtClean="0"/>
              <a:t> hastalarda takip düşünülüyorsa biyopsiye gerek yok (EAU)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Biyopsi </a:t>
            </a:r>
            <a:r>
              <a:rPr lang="tr-TR" sz="3200" dirty="0" err="1" smtClean="0"/>
              <a:t>endikasyonları</a:t>
            </a:r>
            <a:r>
              <a:rPr lang="tr-TR" sz="3200" dirty="0" smtClean="0"/>
              <a:t> (AUA)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smtClean="0"/>
              <a:t>Biyopsinin potansiyel riskleri </a:t>
            </a:r>
            <a:r>
              <a:rPr lang="tr-TR" sz="2400" dirty="0" err="1" smtClean="0"/>
              <a:t>non</a:t>
            </a:r>
            <a:r>
              <a:rPr lang="tr-TR" sz="2400" dirty="0" smtClean="0"/>
              <a:t> </a:t>
            </a:r>
            <a:r>
              <a:rPr lang="tr-TR" sz="2400" dirty="0" err="1" smtClean="0"/>
              <a:t>diagnostic</a:t>
            </a:r>
            <a:r>
              <a:rPr lang="tr-TR" sz="2400" dirty="0" smtClean="0"/>
              <a:t> oranı; </a:t>
            </a:r>
            <a:r>
              <a:rPr lang="tr-TR" sz="2400" dirty="0" err="1" smtClean="0"/>
              <a:t>pozifif</a:t>
            </a:r>
            <a:r>
              <a:rPr lang="tr-TR" sz="2400" dirty="0" smtClean="0"/>
              <a:t> ve negatif </a:t>
            </a:r>
            <a:r>
              <a:rPr lang="tr-TR" sz="2400" dirty="0" err="1" smtClean="0"/>
              <a:t>prediktif</a:t>
            </a:r>
            <a:r>
              <a:rPr lang="tr-TR" sz="2400" dirty="0" smtClean="0"/>
              <a:t> değeri hasta ile tartışılmalıdır</a:t>
            </a:r>
          </a:p>
          <a:p>
            <a:endParaRPr lang="tr-TR" sz="2400" dirty="0" smtClean="0"/>
          </a:p>
          <a:p>
            <a:r>
              <a:rPr lang="tr-TR" sz="2400" dirty="0" smtClean="0"/>
              <a:t>Hematolojik, </a:t>
            </a:r>
            <a:r>
              <a:rPr lang="tr-TR" sz="2400" dirty="0" err="1" smtClean="0"/>
              <a:t>matastatik</a:t>
            </a:r>
            <a:r>
              <a:rPr lang="tr-TR" sz="2400" dirty="0" smtClean="0"/>
              <a:t>, </a:t>
            </a:r>
            <a:r>
              <a:rPr lang="tr-TR" sz="2400" dirty="0" err="1" smtClean="0"/>
              <a:t>inflamatuar</a:t>
            </a:r>
            <a:r>
              <a:rPr lang="tr-TR" sz="2400" dirty="0" smtClean="0"/>
              <a:t> ya da </a:t>
            </a:r>
            <a:r>
              <a:rPr lang="tr-TR" sz="2400" dirty="0" err="1" smtClean="0"/>
              <a:t>enfeksiyöz</a:t>
            </a:r>
            <a:r>
              <a:rPr lang="tr-TR" sz="2400" dirty="0" smtClean="0"/>
              <a:t> bir kitleden şüpheleniliyorsa yapılabilir</a:t>
            </a:r>
          </a:p>
          <a:p>
            <a:endParaRPr lang="tr-TR" sz="2400" dirty="0" smtClean="0"/>
          </a:p>
          <a:p>
            <a:r>
              <a:rPr lang="tr-TR" sz="2400" dirty="0" smtClean="0"/>
              <a:t>Genç ve sağlıklı birey biyopsinin keskin olamayacağını kabul etmiyorsa yapma</a:t>
            </a:r>
          </a:p>
          <a:p>
            <a:endParaRPr lang="tr-TR" sz="2400" dirty="0" smtClean="0"/>
          </a:p>
          <a:p>
            <a:r>
              <a:rPr lang="tr-TR" sz="2400" dirty="0" smtClean="0"/>
              <a:t>Yaşlı ve </a:t>
            </a:r>
            <a:r>
              <a:rPr lang="tr-TR" sz="2400" dirty="0" err="1" smtClean="0"/>
              <a:t>morbit</a:t>
            </a:r>
            <a:r>
              <a:rPr lang="tr-TR" sz="2400" dirty="0" smtClean="0"/>
              <a:t> hasta sonuçta konservatif olarak takip edilecekse yapma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Biyopsi yapılacaksa (EAU-AUA)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Lokal anestezi altında ultrason ya da CT eşliğinde yapılmalı</a:t>
            </a:r>
          </a:p>
          <a:p>
            <a:r>
              <a:rPr lang="tr-TR" sz="2400" dirty="0" smtClean="0"/>
              <a:t>Kor biyopsi ya da kor </a:t>
            </a:r>
            <a:r>
              <a:rPr lang="tr-TR" sz="2400" dirty="0" err="1" smtClean="0"/>
              <a:t>biopsi</a:t>
            </a:r>
            <a:r>
              <a:rPr lang="tr-TR" sz="2400" dirty="0" smtClean="0"/>
              <a:t> ile birlikte ince iğne </a:t>
            </a:r>
            <a:r>
              <a:rPr lang="tr-TR" sz="2400" dirty="0" err="1" smtClean="0"/>
              <a:t>aspirasyon</a:t>
            </a:r>
            <a:r>
              <a:rPr lang="tr-TR" sz="2400" dirty="0" smtClean="0"/>
              <a:t> biyopsisi kombinasyonu şeklinde yapılmalı</a:t>
            </a:r>
          </a:p>
          <a:p>
            <a:r>
              <a:rPr lang="tr-TR" sz="2400" dirty="0" smtClean="0"/>
              <a:t>En az iki kordan yapılmalı</a:t>
            </a:r>
          </a:p>
          <a:p>
            <a:r>
              <a:rPr lang="tr-TR" sz="2400" dirty="0" smtClean="0"/>
              <a:t>Tümör yayılım riskini azaltmak için </a:t>
            </a:r>
            <a:r>
              <a:rPr lang="tr-TR" sz="2400" dirty="0" err="1" smtClean="0"/>
              <a:t>coaxial</a:t>
            </a:r>
            <a:r>
              <a:rPr lang="tr-TR" sz="2400" dirty="0" smtClean="0"/>
              <a:t> teknikle kılıf içerisinden yapılmalı</a:t>
            </a:r>
          </a:p>
          <a:p>
            <a:r>
              <a:rPr lang="tr-TR" sz="2400" dirty="0" smtClean="0"/>
              <a:t>Kesin sayısı hakkında bir şey söylenemese de en az iki kor alınmalı</a:t>
            </a:r>
          </a:p>
          <a:p>
            <a:r>
              <a:rPr lang="tr-TR" sz="2400" dirty="0" err="1" smtClean="0"/>
              <a:t>Benign</a:t>
            </a:r>
            <a:r>
              <a:rPr lang="tr-TR" sz="2400" dirty="0" smtClean="0"/>
              <a:t> biyopsi sonucu ve </a:t>
            </a:r>
            <a:r>
              <a:rPr lang="tr-TR" sz="2400" dirty="0" err="1" smtClean="0"/>
              <a:t>nondiagnostic</a:t>
            </a:r>
            <a:r>
              <a:rPr lang="tr-TR" sz="2400" dirty="0" smtClean="0"/>
              <a:t> biyopsi (</a:t>
            </a:r>
            <a:r>
              <a:rPr lang="tr-TR" sz="2400" dirty="0" err="1" smtClean="0"/>
              <a:t>renal</a:t>
            </a:r>
            <a:r>
              <a:rPr lang="tr-TR" sz="2400" dirty="0" smtClean="0"/>
              <a:t> </a:t>
            </a:r>
            <a:r>
              <a:rPr lang="tr-TR" sz="2400" dirty="0" err="1" smtClean="0"/>
              <a:t>parankim</a:t>
            </a:r>
            <a:r>
              <a:rPr lang="tr-TR" sz="2400" dirty="0" smtClean="0"/>
              <a:t> </a:t>
            </a:r>
            <a:r>
              <a:rPr lang="tr-TR" sz="2400" dirty="0" err="1" smtClean="0"/>
              <a:t>konnektif</a:t>
            </a:r>
            <a:r>
              <a:rPr lang="tr-TR" sz="2400" dirty="0" smtClean="0"/>
              <a:t> doku) sonucu karıştırılmamalı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Tedavi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Radikal </a:t>
            </a:r>
            <a:r>
              <a:rPr lang="tr-TR" sz="2400" dirty="0" err="1" smtClean="0"/>
              <a:t>Nefrektomi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err="1" smtClean="0"/>
              <a:t>Parsiyel</a:t>
            </a:r>
            <a:r>
              <a:rPr lang="tr-TR" sz="2400" dirty="0" smtClean="0"/>
              <a:t> </a:t>
            </a:r>
            <a:r>
              <a:rPr lang="tr-TR" sz="2400" dirty="0" err="1" smtClean="0"/>
              <a:t>Nefrektomi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Parsiyel</a:t>
            </a:r>
            <a:r>
              <a:rPr lang="tr-TR" sz="3200" dirty="0" smtClean="0"/>
              <a:t> </a:t>
            </a:r>
            <a:r>
              <a:rPr lang="tr-TR" sz="3200" dirty="0" err="1" smtClean="0"/>
              <a:t>Nefrektomi</a:t>
            </a:r>
            <a:r>
              <a:rPr lang="tr-TR" sz="3200" dirty="0" smtClean="0"/>
              <a:t> vs radikal </a:t>
            </a:r>
            <a:r>
              <a:rPr lang="tr-TR" sz="3200" dirty="0" err="1" smtClean="0"/>
              <a:t>nefrektomi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Veriler retrospektif çalışmalardan ve güçsüz </a:t>
            </a:r>
            <a:r>
              <a:rPr lang="tr-TR" sz="2400" dirty="0" err="1" smtClean="0"/>
              <a:t>prospektif</a:t>
            </a:r>
            <a:r>
              <a:rPr lang="tr-TR" sz="2400" dirty="0" smtClean="0"/>
              <a:t> çalışmalardan gelmekte (EAU 2019)</a:t>
            </a:r>
          </a:p>
          <a:p>
            <a:endParaRPr lang="tr-TR" sz="2400" dirty="0" smtClean="0"/>
          </a:p>
          <a:p>
            <a:r>
              <a:rPr lang="tr-TR" sz="2400" dirty="0" smtClean="0"/>
              <a:t>PN ve RN benzer onkolojik sonuçlar vermekte</a:t>
            </a:r>
          </a:p>
          <a:p>
            <a:endParaRPr lang="tr-TR" sz="2400" dirty="0" smtClean="0"/>
          </a:p>
          <a:p>
            <a:r>
              <a:rPr lang="tr-TR" sz="2400" dirty="0" smtClean="0"/>
              <a:t>PN ile </a:t>
            </a:r>
            <a:r>
              <a:rPr lang="tr-TR" sz="2400" dirty="0" err="1" smtClean="0"/>
              <a:t>renal</a:t>
            </a:r>
            <a:r>
              <a:rPr lang="tr-TR" sz="2400" dirty="0" smtClean="0"/>
              <a:t> fonksiyonların korunması avantaj</a:t>
            </a:r>
          </a:p>
          <a:p>
            <a:endParaRPr lang="tr-TR" sz="2400" dirty="0" smtClean="0"/>
          </a:p>
          <a:p>
            <a:r>
              <a:rPr lang="tr-TR" sz="2400" dirty="0" smtClean="0"/>
              <a:t>Buna paralel olarak ileride gelişebilecek hipertansiyon, koroner arter hastalığı, </a:t>
            </a:r>
            <a:r>
              <a:rPr lang="tr-TR" sz="2400" dirty="0" err="1" smtClean="0"/>
              <a:t>vaskülopati</a:t>
            </a:r>
            <a:r>
              <a:rPr lang="tr-TR" sz="2400" dirty="0" smtClean="0"/>
              <a:t> ve </a:t>
            </a:r>
            <a:r>
              <a:rPr lang="tr-TR" sz="2400" dirty="0" err="1" smtClean="0"/>
              <a:t>serebrovasküler</a:t>
            </a:r>
            <a:r>
              <a:rPr lang="tr-TR" sz="2400" dirty="0" smtClean="0"/>
              <a:t> hastalıklar gibi </a:t>
            </a:r>
            <a:r>
              <a:rPr lang="tr-TR" sz="2400" dirty="0" err="1" smtClean="0"/>
              <a:t>kardiyovasküler</a:t>
            </a:r>
            <a:r>
              <a:rPr lang="tr-TR" sz="2400" dirty="0" smtClean="0"/>
              <a:t> olayların riski daha az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Parsiyel</a:t>
            </a:r>
            <a:r>
              <a:rPr lang="tr-TR" sz="3200" dirty="0" smtClean="0"/>
              <a:t> </a:t>
            </a:r>
            <a:r>
              <a:rPr lang="tr-TR" sz="3200" dirty="0" err="1" smtClean="0"/>
              <a:t>nefrektomi</a:t>
            </a:r>
            <a:r>
              <a:rPr lang="tr-TR" sz="3200" dirty="0" smtClean="0"/>
              <a:t> </a:t>
            </a:r>
            <a:r>
              <a:rPr lang="tr-TR" sz="3200" dirty="0" err="1" smtClean="0"/>
              <a:t>endikasyonları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 err="1" smtClean="0"/>
              <a:t>Soliter</a:t>
            </a:r>
            <a:r>
              <a:rPr lang="tr-TR" sz="2400" dirty="0" smtClean="0"/>
              <a:t> böbrek (anatomik ya da fonksiyonel)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Bilateral</a:t>
            </a:r>
            <a:r>
              <a:rPr lang="tr-TR" sz="2400" dirty="0" smtClean="0"/>
              <a:t> tümör</a:t>
            </a:r>
          </a:p>
          <a:p>
            <a:endParaRPr lang="tr-TR" sz="2400" dirty="0" smtClean="0"/>
          </a:p>
          <a:p>
            <a:r>
              <a:rPr lang="tr-TR" sz="2400" dirty="0" smtClean="0"/>
              <a:t>Diğer böbrekte tümör gelişim riskinin yüksek olması</a:t>
            </a:r>
          </a:p>
          <a:p>
            <a:endParaRPr lang="tr-TR" sz="2400" dirty="0" smtClean="0"/>
          </a:p>
          <a:p>
            <a:r>
              <a:rPr lang="tr-TR" sz="2400" dirty="0" smtClean="0"/>
              <a:t>Kronik böbrek hastalığı, GFR </a:t>
            </a:r>
            <a:r>
              <a:rPr lang="tr-TR" sz="2400" dirty="0" err="1" smtClean="0"/>
              <a:t>nin</a:t>
            </a:r>
            <a:r>
              <a:rPr lang="tr-TR" sz="2400" dirty="0" smtClean="0"/>
              <a:t> 45’in altında ise</a:t>
            </a:r>
          </a:p>
          <a:p>
            <a:endParaRPr lang="tr-TR" sz="2400" dirty="0" smtClean="0"/>
          </a:p>
          <a:p>
            <a:r>
              <a:rPr lang="tr-TR" sz="2400" dirty="0" smtClean="0"/>
              <a:t>İleride </a:t>
            </a:r>
            <a:r>
              <a:rPr lang="tr-TR" sz="2400" dirty="0" err="1" smtClean="0"/>
              <a:t>renal</a:t>
            </a:r>
            <a:r>
              <a:rPr lang="tr-TR" sz="2400" dirty="0" smtClean="0"/>
              <a:t> fonksiyonu olumsuz yönde etkileyebilecek hipertansiyon, DM, </a:t>
            </a:r>
            <a:r>
              <a:rPr lang="tr-TR" sz="2400" dirty="0" err="1" smtClean="0"/>
              <a:t>rekürren</a:t>
            </a:r>
            <a:r>
              <a:rPr lang="tr-TR" sz="2400" dirty="0" smtClean="0"/>
              <a:t> </a:t>
            </a:r>
            <a:r>
              <a:rPr lang="tr-TR" sz="2400" dirty="0" err="1" smtClean="0"/>
              <a:t>ürolitiasis</a:t>
            </a:r>
            <a:r>
              <a:rPr lang="tr-TR" sz="2400" dirty="0" smtClean="0"/>
              <a:t>, </a:t>
            </a:r>
            <a:r>
              <a:rPr lang="tr-TR" sz="2400" dirty="0" err="1" smtClean="0"/>
              <a:t>morbit</a:t>
            </a:r>
            <a:r>
              <a:rPr lang="tr-TR" sz="2400" dirty="0" smtClean="0"/>
              <a:t> </a:t>
            </a:r>
            <a:r>
              <a:rPr lang="tr-TR" sz="2400" dirty="0" err="1" smtClean="0"/>
              <a:t>obesite</a:t>
            </a:r>
            <a:r>
              <a:rPr lang="tr-TR" sz="2400" dirty="0" smtClean="0"/>
              <a:t> varlığında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600200"/>
            <a:ext cx="6705600" cy="3341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Hangi durumlarda PN yapmayalım?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Onkolojik sonuçları riske atabilecek durum varlığında veya yeterli deneyim olmaması durumunda yapılmamalı</a:t>
            </a:r>
          </a:p>
          <a:p>
            <a:endParaRPr lang="tr-TR" sz="2400" dirty="0" smtClean="0"/>
          </a:p>
          <a:p>
            <a:r>
              <a:rPr lang="tr-TR" sz="2400" dirty="0" smtClean="0"/>
              <a:t>Lokal ileri evre ya da </a:t>
            </a:r>
            <a:r>
              <a:rPr lang="tr-TR" sz="2400" dirty="0" err="1" smtClean="0"/>
              <a:t>metastatik</a:t>
            </a:r>
            <a:r>
              <a:rPr lang="tr-TR" sz="2400" dirty="0" smtClean="0"/>
              <a:t> hastalık varlığında yapılmamalı, yeterli veri yok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PN yaparken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/>
          <a:lstStyle/>
          <a:p>
            <a:r>
              <a:rPr lang="tr-TR" sz="2400" dirty="0" smtClean="0"/>
              <a:t>Negatif cerrahi </a:t>
            </a:r>
            <a:r>
              <a:rPr lang="tr-TR" sz="2400" dirty="0" err="1" smtClean="0"/>
              <a:t>marjin</a:t>
            </a:r>
            <a:r>
              <a:rPr lang="tr-TR" sz="2400" dirty="0" smtClean="0"/>
              <a:t>!!!!</a:t>
            </a:r>
          </a:p>
          <a:p>
            <a:endParaRPr lang="tr-TR" sz="2400" dirty="0" smtClean="0"/>
          </a:p>
          <a:p>
            <a:r>
              <a:rPr lang="tr-TR" sz="2400" dirty="0" smtClean="0"/>
              <a:t>Ne </a:t>
            </a:r>
            <a:r>
              <a:rPr lang="tr-TR" sz="2400" dirty="0" err="1" smtClean="0"/>
              <a:t>kadarlık</a:t>
            </a:r>
            <a:r>
              <a:rPr lang="tr-TR" sz="2400" dirty="0" smtClean="0"/>
              <a:t> </a:t>
            </a:r>
            <a:r>
              <a:rPr lang="tr-TR" sz="2400" dirty="0" err="1" smtClean="0"/>
              <a:t>marjin</a:t>
            </a:r>
            <a:r>
              <a:rPr lang="tr-TR" sz="2400" dirty="0" smtClean="0"/>
              <a:t> bırakılmasına cerrah karar vermeli (AUA)</a:t>
            </a:r>
          </a:p>
          <a:p>
            <a:endParaRPr lang="tr-TR" sz="2400" dirty="0" smtClean="0"/>
          </a:p>
          <a:p>
            <a:r>
              <a:rPr lang="tr-TR" sz="2400" dirty="0" smtClean="0"/>
              <a:t>Hasta ve tümör </a:t>
            </a:r>
            <a:r>
              <a:rPr lang="tr-TR" sz="2400" dirty="0" err="1" smtClean="0"/>
              <a:t>karekteristiği</a:t>
            </a:r>
            <a:r>
              <a:rPr lang="tr-TR" sz="2400" dirty="0" smtClean="0"/>
              <a:t> ve normal </a:t>
            </a:r>
            <a:r>
              <a:rPr lang="tr-TR" sz="2400" dirty="0" err="1" smtClean="0"/>
              <a:t>parankimle</a:t>
            </a:r>
            <a:r>
              <a:rPr lang="tr-TR" sz="2400" dirty="0" smtClean="0"/>
              <a:t> olan komşu yüzeyi dikkate alınmalı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Frozen</a:t>
            </a:r>
            <a:r>
              <a:rPr lang="tr-TR" sz="3200" dirty="0"/>
              <a:t> </a:t>
            </a:r>
            <a:r>
              <a:rPr lang="tr-TR" sz="3200" dirty="0" smtClean="0"/>
              <a:t>da pozitif </a:t>
            </a:r>
            <a:r>
              <a:rPr lang="tr-TR" sz="3200" dirty="0" err="1" smtClean="0"/>
              <a:t>marjin</a:t>
            </a:r>
            <a:r>
              <a:rPr lang="tr-TR" sz="3200" dirty="0" smtClean="0"/>
              <a:t> varsa ne yapalım? (AUA)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Mutlaka </a:t>
            </a:r>
            <a:r>
              <a:rPr lang="tr-TR" sz="2400" dirty="0" err="1" smtClean="0"/>
              <a:t>frozen</a:t>
            </a:r>
            <a:r>
              <a:rPr lang="tr-TR" sz="2400" dirty="0" smtClean="0"/>
              <a:t> göndermeye gerek var mı?</a:t>
            </a:r>
          </a:p>
          <a:p>
            <a:pPr lvl="1"/>
            <a:r>
              <a:rPr lang="tr-TR" sz="2400" dirty="0" smtClean="0"/>
              <a:t>Hasta bazında karar verilmeli</a:t>
            </a:r>
          </a:p>
          <a:p>
            <a:r>
              <a:rPr lang="tr-TR" sz="2400" dirty="0" smtClean="0"/>
              <a:t>Çelişkili görüşler var</a:t>
            </a:r>
          </a:p>
          <a:p>
            <a:pPr lvl="1"/>
            <a:r>
              <a:rPr lang="tr-TR" sz="2400" dirty="0" err="1" smtClean="0"/>
              <a:t>Mikroskopik</a:t>
            </a:r>
            <a:r>
              <a:rPr lang="tr-TR" sz="2400" dirty="0" smtClean="0"/>
              <a:t> tutulum mu var yoksa yaygın bir tutulum mu var?</a:t>
            </a:r>
          </a:p>
          <a:p>
            <a:pPr lvl="1"/>
            <a:r>
              <a:rPr lang="tr-TR" sz="2400" dirty="0" smtClean="0"/>
              <a:t>Tümör histolojisi</a:t>
            </a:r>
          </a:p>
          <a:p>
            <a:pPr lvl="1"/>
            <a:r>
              <a:rPr lang="tr-TR" sz="2400" dirty="0" smtClean="0"/>
              <a:t>Tümör </a:t>
            </a:r>
            <a:r>
              <a:rPr lang="tr-TR" sz="2400" dirty="0" err="1" smtClean="0"/>
              <a:t>grade</a:t>
            </a:r>
            <a:r>
              <a:rPr lang="tr-TR" sz="2400" dirty="0" smtClean="0"/>
              <a:t> i</a:t>
            </a:r>
          </a:p>
          <a:p>
            <a:pPr lvl="1"/>
            <a:r>
              <a:rPr lang="tr-TR" sz="2400" dirty="0" smtClean="0"/>
              <a:t>Lokal </a:t>
            </a:r>
            <a:r>
              <a:rPr lang="tr-TR" sz="2400" dirty="0" err="1" smtClean="0"/>
              <a:t>invasif</a:t>
            </a:r>
            <a:r>
              <a:rPr lang="tr-TR" sz="2400" dirty="0" smtClean="0"/>
              <a:t> </a:t>
            </a:r>
            <a:r>
              <a:rPr lang="tr-TR" sz="2400" dirty="0" err="1" smtClean="0"/>
              <a:t>fenotip</a:t>
            </a:r>
            <a:r>
              <a:rPr lang="tr-TR" sz="2400" dirty="0" smtClean="0"/>
              <a:t> gibi tümör biyolojisi</a:t>
            </a:r>
          </a:p>
          <a:p>
            <a:r>
              <a:rPr lang="tr-TR" sz="2400" dirty="0" err="1" smtClean="0"/>
              <a:t>Mikroskopik</a:t>
            </a:r>
            <a:r>
              <a:rPr lang="tr-TR" sz="2400" dirty="0" smtClean="0"/>
              <a:t> tutulum yakın takip ile takip edilebilir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Hangi teknik?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0272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Açık 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Laparoskopik</a:t>
            </a:r>
            <a:endParaRPr lang="tr-TR" sz="2400" dirty="0" smtClean="0"/>
          </a:p>
          <a:p>
            <a:endParaRPr lang="tr-TR" sz="2400" dirty="0" smtClean="0"/>
          </a:p>
          <a:p>
            <a:r>
              <a:rPr lang="tr-TR" sz="2400" dirty="0" smtClean="0"/>
              <a:t>Robotik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Klasik avantaj ve dezavantajları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err="1" smtClean="0"/>
              <a:t>Laparoskopi</a:t>
            </a:r>
            <a:r>
              <a:rPr lang="tr-TR" sz="2400" dirty="0" smtClean="0"/>
              <a:t> ve robotik cerrahi ile</a:t>
            </a:r>
          </a:p>
          <a:p>
            <a:pPr lvl="1"/>
            <a:r>
              <a:rPr lang="tr-TR" sz="2400" dirty="0" smtClean="0"/>
              <a:t>Düşük </a:t>
            </a:r>
            <a:r>
              <a:rPr lang="tr-TR" sz="2400" dirty="0" err="1" smtClean="0"/>
              <a:t>morbidite</a:t>
            </a:r>
            <a:r>
              <a:rPr lang="tr-TR" sz="2400" dirty="0" smtClean="0"/>
              <a:t> (hastane kalış süresi, kan kaybı, analjezik gereksinimi, vs)</a:t>
            </a:r>
          </a:p>
          <a:p>
            <a:pPr lvl="1"/>
            <a:r>
              <a:rPr lang="tr-TR" sz="2400" dirty="0" smtClean="0"/>
              <a:t>Kozmetik</a:t>
            </a:r>
          </a:p>
          <a:p>
            <a:pPr lvl="1"/>
            <a:endParaRPr lang="tr-TR" sz="2400" dirty="0"/>
          </a:p>
          <a:p>
            <a:pPr lvl="1"/>
            <a:endParaRPr lang="tr-TR" sz="2400" dirty="0" smtClean="0"/>
          </a:p>
          <a:p>
            <a:pPr lvl="1"/>
            <a:r>
              <a:rPr lang="tr-TR" sz="2400" dirty="0" smtClean="0"/>
              <a:t>Maliyet</a:t>
            </a:r>
          </a:p>
          <a:p>
            <a:pPr lvl="1"/>
            <a:r>
              <a:rPr lang="tr-TR" sz="2400" dirty="0" smtClean="0"/>
              <a:t>Uzun dönem sonuçlar yetersiz</a:t>
            </a:r>
          </a:p>
          <a:p>
            <a:pPr lvl="1"/>
            <a:endParaRPr lang="tr-TR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Randomize</a:t>
            </a:r>
            <a:r>
              <a:rPr lang="tr-TR" sz="2400" dirty="0" smtClean="0"/>
              <a:t> kontrollü çalışma yok (EAU 2019), retrospektif  veriler  vs….</a:t>
            </a:r>
          </a:p>
          <a:p>
            <a:endParaRPr lang="tr-TR" sz="2400" dirty="0"/>
          </a:p>
          <a:p>
            <a:r>
              <a:rPr lang="tr-TR" sz="2400" dirty="0" smtClean="0"/>
              <a:t>AUA: Sadece bir paragraf var….Hangi yöntem olursa olsun onkolojik, fonksiyonel ve </a:t>
            </a:r>
            <a:r>
              <a:rPr lang="tr-TR" sz="2400" dirty="0" err="1" smtClean="0"/>
              <a:t>perioperatif</a:t>
            </a:r>
            <a:r>
              <a:rPr lang="tr-TR" sz="2400" dirty="0" smtClean="0"/>
              <a:t>  sonuçları olumsuz yönde etkilemesin!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Adrenalektomi</a:t>
            </a:r>
            <a:r>
              <a:rPr lang="tr-TR" sz="3200" dirty="0" smtClean="0"/>
              <a:t> yapalım mı?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Klinik olarak gösterilebilen (görüntüleme teknikleri ile </a:t>
            </a:r>
            <a:r>
              <a:rPr lang="tr-TR" sz="2400" dirty="0" err="1" smtClean="0"/>
              <a:t>preop</a:t>
            </a:r>
            <a:r>
              <a:rPr lang="tr-TR" sz="2400" dirty="0" smtClean="0"/>
              <a:t> olarak ya da </a:t>
            </a:r>
            <a:r>
              <a:rPr lang="tr-TR" sz="2400" dirty="0" err="1" smtClean="0"/>
              <a:t>per</a:t>
            </a:r>
            <a:r>
              <a:rPr lang="tr-TR" sz="2400" dirty="0" smtClean="0"/>
              <a:t> op cerrah tarafından) adrenal tutulumu varsa </a:t>
            </a:r>
            <a:r>
              <a:rPr lang="tr-TR" sz="2400" dirty="0" err="1" smtClean="0"/>
              <a:t>adrenalektomi</a:t>
            </a:r>
            <a:r>
              <a:rPr lang="tr-TR" sz="2400" dirty="0" smtClean="0"/>
              <a:t> de yapılmalı (EAU/AUA)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Lenfadenektomi</a:t>
            </a:r>
            <a:r>
              <a:rPr lang="tr-TR" sz="3200" dirty="0" smtClean="0"/>
              <a:t> yapalım mı?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Görüntüleme yöntemleri ile ya da cerrahi sırasında </a:t>
            </a:r>
            <a:r>
              <a:rPr lang="tr-TR" sz="2400" dirty="0" err="1" smtClean="0"/>
              <a:t>lenfadenopati</a:t>
            </a:r>
            <a:r>
              <a:rPr lang="tr-TR" sz="2400" dirty="0" smtClean="0"/>
              <a:t> tespit edildiyse </a:t>
            </a:r>
            <a:r>
              <a:rPr lang="tr-TR" sz="2400" dirty="0" err="1" smtClean="0"/>
              <a:t>evreleme</a:t>
            </a:r>
            <a:r>
              <a:rPr lang="tr-TR" sz="2400" dirty="0" smtClean="0"/>
              <a:t> ve </a:t>
            </a:r>
            <a:r>
              <a:rPr lang="tr-TR" sz="2400" dirty="0" err="1" smtClean="0"/>
              <a:t>prognostik</a:t>
            </a:r>
            <a:r>
              <a:rPr lang="tr-TR" sz="2400" dirty="0" smtClean="0"/>
              <a:t> açıdan çıkarılmalı (AUA)</a:t>
            </a:r>
          </a:p>
          <a:p>
            <a:endParaRPr lang="tr-TR" sz="2400" dirty="0" smtClean="0"/>
          </a:p>
          <a:p>
            <a:r>
              <a:rPr lang="tr-TR" sz="2400" dirty="0" smtClean="0"/>
              <a:t>Yüksek riskli hastalarda </a:t>
            </a:r>
            <a:r>
              <a:rPr lang="tr-TR" sz="2400" dirty="0" err="1" smtClean="0"/>
              <a:t>lenfadenektominin</a:t>
            </a:r>
            <a:r>
              <a:rPr lang="tr-TR" sz="2400" dirty="0" smtClean="0"/>
              <a:t> yararını gösteren retrospektif çalışmalar var (EAU)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Teşekkürler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859099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Evreleme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8748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T1b: Böbreğe sınırlı 4 cm den büyük, 7 </a:t>
            </a:r>
            <a:r>
              <a:rPr lang="tr-TR" sz="2400" dirty="0" err="1" smtClean="0"/>
              <a:t>cm’ye</a:t>
            </a:r>
            <a:r>
              <a:rPr lang="tr-TR" sz="2400" dirty="0" smtClean="0"/>
              <a:t> kadar olan tümör</a:t>
            </a:r>
          </a:p>
          <a:p>
            <a:endParaRPr lang="tr-TR" sz="2400" dirty="0"/>
          </a:p>
          <a:p>
            <a:r>
              <a:rPr lang="tr-TR" sz="2400" dirty="0" smtClean="0"/>
              <a:t>T2a: Böbreğe sınırlı 7 </a:t>
            </a:r>
            <a:r>
              <a:rPr lang="tr-TR" sz="2400" dirty="0" err="1" smtClean="0"/>
              <a:t>cm’den</a:t>
            </a:r>
            <a:r>
              <a:rPr lang="tr-TR" sz="2400" dirty="0" smtClean="0"/>
              <a:t> büyük, 10 </a:t>
            </a:r>
            <a:r>
              <a:rPr lang="tr-TR" sz="2400" dirty="0" err="1" smtClean="0"/>
              <a:t>cm’ye</a:t>
            </a:r>
            <a:r>
              <a:rPr lang="tr-TR" sz="2400" dirty="0" smtClean="0"/>
              <a:t> kadar olan tümörler</a:t>
            </a:r>
          </a:p>
          <a:p>
            <a:endParaRPr lang="tr-TR" sz="2400" dirty="0"/>
          </a:p>
          <a:p>
            <a:r>
              <a:rPr lang="tr-TR" sz="2400" dirty="0" smtClean="0"/>
              <a:t>T2b: Böbreğe sınırlı 10 </a:t>
            </a:r>
            <a:r>
              <a:rPr lang="tr-TR" sz="2400" dirty="0" err="1" smtClean="0"/>
              <a:t>cm’den</a:t>
            </a:r>
            <a:r>
              <a:rPr lang="tr-TR" sz="2400" dirty="0" smtClean="0"/>
              <a:t> büyük tümörler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4 cm den küçük kitleler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 smtClean="0"/>
              <a:t>Aktif izlem</a:t>
            </a:r>
          </a:p>
          <a:p>
            <a:r>
              <a:rPr lang="tr-TR" sz="2400" dirty="0" err="1" smtClean="0"/>
              <a:t>Kriyoterapi</a:t>
            </a:r>
            <a:endParaRPr lang="tr-TR" sz="2400" dirty="0"/>
          </a:p>
          <a:p>
            <a:r>
              <a:rPr lang="tr-TR" sz="2400" dirty="0" smtClean="0"/>
              <a:t>RFA</a:t>
            </a:r>
          </a:p>
          <a:p>
            <a:r>
              <a:rPr lang="tr-TR" sz="2400" dirty="0" err="1" smtClean="0"/>
              <a:t>Steryotaktik</a:t>
            </a:r>
            <a:r>
              <a:rPr lang="tr-TR" sz="2400" dirty="0" smtClean="0"/>
              <a:t> radyoterapi</a:t>
            </a:r>
          </a:p>
          <a:p>
            <a:r>
              <a:rPr lang="tr-TR" sz="2400" dirty="0" smtClean="0"/>
              <a:t>HIFU</a:t>
            </a:r>
          </a:p>
          <a:p>
            <a:r>
              <a:rPr lang="tr-TR" sz="2400" dirty="0" smtClean="0"/>
              <a:t>Mikrodalga</a:t>
            </a:r>
          </a:p>
          <a:p>
            <a:r>
              <a:rPr lang="tr-TR" sz="2400" dirty="0" err="1" smtClean="0"/>
              <a:t>Laser</a:t>
            </a:r>
            <a:r>
              <a:rPr lang="tr-TR" sz="2400" dirty="0" smtClean="0"/>
              <a:t> </a:t>
            </a:r>
            <a:r>
              <a:rPr lang="tr-TR" sz="2400" dirty="0" err="1" smtClean="0"/>
              <a:t>interstisyal</a:t>
            </a:r>
            <a:r>
              <a:rPr lang="tr-TR" sz="2400" dirty="0" smtClean="0"/>
              <a:t> tedavi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Teşhis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Ultrason</a:t>
            </a:r>
          </a:p>
          <a:p>
            <a:r>
              <a:rPr lang="tr-TR" sz="2400" dirty="0" smtClean="0"/>
              <a:t>CT</a:t>
            </a:r>
          </a:p>
          <a:p>
            <a:r>
              <a:rPr lang="tr-TR" sz="2400" dirty="0" smtClean="0"/>
              <a:t>MRI</a:t>
            </a:r>
          </a:p>
          <a:p>
            <a:endParaRPr lang="tr-TR" sz="2400" dirty="0"/>
          </a:p>
          <a:p>
            <a:r>
              <a:rPr lang="tr-TR" sz="2400" dirty="0" smtClean="0"/>
              <a:t>PET/CT : Rutin tanıda ve </a:t>
            </a:r>
            <a:r>
              <a:rPr lang="tr-TR" sz="2400" dirty="0" err="1" smtClean="0"/>
              <a:t>evrelemede</a:t>
            </a:r>
            <a:r>
              <a:rPr lang="tr-TR" sz="2400" dirty="0" smtClean="0"/>
              <a:t> henüz yeri yok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CT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err="1" smtClean="0"/>
              <a:t>CT’de</a:t>
            </a:r>
            <a:r>
              <a:rPr lang="tr-TR" sz="2400" dirty="0" smtClean="0"/>
              <a:t> kontrast verildikten sonra 15 HU ve üzerinde artış olması RCC lehine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Onkositoma</a:t>
            </a:r>
            <a:r>
              <a:rPr lang="tr-TR" sz="2400" dirty="0" smtClean="0"/>
              <a:t> ve </a:t>
            </a:r>
            <a:r>
              <a:rPr lang="tr-TR" sz="2400" dirty="0" err="1" smtClean="0"/>
              <a:t>fat</a:t>
            </a:r>
            <a:r>
              <a:rPr lang="tr-TR" sz="2400" dirty="0" smtClean="0"/>
              <a:t>-</a:t>
            </a:r>
            <a:r>
              <a:rPr lang="tr-TR" sz="2400" dirty="0" err="1" smtClean="0"/>
              <a:t>free</a:t>
            </a:r>
            <a:r>
              <a:rPr lang="tr-TR" sz="2400" dirty="0" smtClean="0"/>
              <a:t> AML dan ayırımını yapamaz</a:t>
            </a:r>
          </a:p>
          <a:p>
            <a:endParaRPr lang="tr-TR" sz="2400" dirty="0" smtClean="0"/>
          </a:p>
          <a:p>
            <a:r>
              <a:rPr lang="tr-TR" sz="2400" dirty="0" smtClean="0"/>
              <a:t>Ultrason, </a:t>
            </a:r>
            <a:r>
              <a:rPr lang="tr-TR" sz="2400" dirty="0" err="1" smtClean="0"/>
              <a:t>power</a:t>
            </a:r>
            <a:r>
              <a:rPr lang="tr-TR" sz="2400" dirty="0" smtClean="0"/>
              <a:t> </a:t>
            </a:r>
            <a:r>
              <a:rPr lang="tr-TR" sz="2400" dirty="0" err="1" smtClean="0"/>
              <a:t>doppler</a:t>
            </a:r>
            <a:r>
              <a:rPr lang="tr-TR" sz="2400" dirty="0" smtClean="0"/>
              <a:t> US ve PET tümör </a:t>
            </a:r>
            <a:r>
              <a:rPr lang="tr-TR" sz="2400" dirty="0" err="1" smtClean="0"/>
              <a:t>karekterizasyonu</a:t>
            </a:r>
            <a:r>
              <a:rPr lang="tr-TR" sz="2400" dirty="0" smtClean="0"/>
              <a:t> açısından ek bir katkı sağlamaz</a:t>
            </a:r>
          </a:p>
          <a:p>
            <a:endParaRPr lang="tr-TR" sz="2400" dirty="0" smtClean="0"/>
          </a:p>
          <a:p>
            <a:r>
              <a:rPr lang="tr-TR" sz="2400" dirty="0" smtClean="0"/>
              <a:t>Kontrast artırılmış ultrason bu anlamda bir katkı sağlayabilir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/>
              <a:t>MRI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951037"/>
            <a:ext cx="8229600" cy="4525963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Difüzyon ya da </a:t>
            </a:r>
            <a:r>
              <a:rPr lang="tr-TR" sz="2400" dirty="0" err="1" smtClean="0"/>
              <a:t>perfüzyon</a:t>
            </a:r>
            <a:r>
              <a:rPr lang="tr-TR" sz="2400" dirty="0" smtClean="0"/>
              <a:t> ağırlıklı MRI ile küçük </a:t>
            </a:r>
            <a:r>
              <a:rPr lang="tr-TR" sz="2400" dirty="0" err="1" smtClean="0"/>
              <a:t>renal</a:t>
            </a:r>
            <a:r>
              <a:rPr lang="tr-TR" sz="2400" dirty="0" smtClean="0"/>
              <a:t> </a:t>
            </a:r>
            <a:r>
              <a:rPr lang="tr-TR" sz="2400" dirty="0" err="1" smtClean="0"/>
              <a:t>kistik</a:t>
            </a:r>
            <a:r>
              <a:rPr lang="tr-TR" sz="2400" dirty="0" smtClean="0"/>
              <a:t> lezyonları ve tümör </a:t>
            </a:r>
            <a:r>
              <a:rPr lang="tr-TR" sz="2400" dirty="0" err="1" smtClean="0"/>
              <a:t>trombusunu</a:t>
            </a:r>
            <a:r>
              <a:rPr lang="tr-TR" sz="2400" dirty="0" smtClean="0"/>
              <a:t> değerlendirmek daha yüksek bir duyarlılığa ve özgüllüğe sahiptir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MRI’ın</a:t>
            </a:r>
            <a:r>
              <a:rPr lang="tr-TR" sz="2400" dirty="0" smtClean="0"/>
              <a:t> ayrıca radyasyona ve kontrast maddeye </a:t>
            </a:r>
            <a:r>
              <a:rPr lang="tr-TR" sz="2400" dirty="0" err="1" smtClean="0"/>
              <a:t>maruziyet</a:t>
            </a:r>
            <a:r>
              <a:rPr lang="tr-TR" sz="2400" dirty="0" smtClean="0"/>
              <a:t> açısından üstünlüğü vardır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err="1" smtClean="0"/>
              <a:t>Metastatik</a:t>
            </a:r>
            <a:r>
              <a:rPr lang="tr-TR" sz="3200" dirty="0" smtClean="0"/>
              <a:t> değerlendirme</a:t>
            </a:r>
            <a:endParaRPr lang="en-US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/>
              <a:t>İki yönlü akciğer </a:t>
            </a:r>
            <a:r>
              <a:rPr lang="tr-TR" sz="2400" dirty="0" err="1" smtClean="0"/>
              <a:t>grafisi</a:t>
            </a:r>
            <a:r>
              <a:rPr lang="tr-TR" sz="2400" dirty="0" smtClean="0"/>
              <a:t> (AUA)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Thorax</a:t>
            </a:r>
            <a:r>
              <a:rPr lang="tr-TR" sz="2400" dirty="0" smtClean="0"/>
              <a:t> CT (EAU) (</a:t>
            </a:r>
            <a:r>
              <a:rPr lang="tr-TR" sz="2400" dirty="0" err="1" smtClean="0"/>
              <a:t>Semptomatik</a:t>
            </a:r>
            <a:r>
              <a:rPr lang="tr-TR" sz="2400" dirty="0" smtClean="0"/>
              <a:t> ise ya da şüphe varsa-AUA)</a:t>
            </a:r>
          </a:p>
          <a:p>
            <a:endParaRPr lang="tr-TR" sz="2400" dirty="0" smtClean="0"/>
          </a:p>
          <a:p>
            <a:r>
              <a:rPr lang="tr-TR" sz="2400" dirty="0" smtClean="0"/>
              <a:t>Kemik sintigrafisi (</a:t>
            </a:r>
            <a:r>
              <a:rPr lang="tr-TR" sz="2400" dirty="0" err="1" smtClean="0"/>
              <a:t>Semptomatik</a:t>
            </a:r>
            <a:r>
              <a:rPr lang="tr-TR" sz="2400" dirty="0" smtClean="0"/>
              <a:t> ise)</a:t>
            </a:r>
          </a:p>
          <a:p>
            <a:endParaRPr lang="tr-TR" sz="2400" dirty="0" smtClean="0"/>
          </a:p>
          <a:p>
            <a:r>
              <a:rPr lang="tr-TR" sz="2400" dirty="0" smtClean="0"/>
              <a:t>Beyin CT/MRI (</a:t>
            </a:r>
            <a:r>
              <a:rPr lang="tr-TR" sz="2400" dirty="0" err="1" smtClean="0"/>
              <a:t>Semptomatik</a:t>
            </a:r>
            <a:r>
              <a:rPr lang="tr-TR" sz="2400" dirty="0" smtClean="0"/>
              <a:t> ise)</a:t>
            </a:r>
          </a:p>
          <a:p>
            <a:endParaRPr lang="tr-TR" sz="2400" dirty="0" smtClean="0"/>
          </a:p>
          <a:p>
            <a:r>
              <a:rPr lang="tr-TR" sz="2400" dirty="0" err="1" smtClean="0"/>
              <a:t>PET’in</a:t>
            </a:r>
            <a:r>
              <a:rPr lang="tr-TR" sz="2400" dirty="0" smtClean="0"/>
              <a:t> rolü yok! (EAU/AUA)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758</TotalTime>
  <Words>813</Words>
  <Application>Microsoft Office PowerPoint</Application>
  <PresentationFormat>Ekran Gösterisi (4:3)</PresentationFormat>
  <Paragraphs>155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T1B/T2 Böbrek Kanseri Tedavisinde Yenilikler</vt:lpstr>
      <vt:lpstr>Slayt 2</vt:lpstr>
      <vt:lpstr>Slayt 3</vt:lpstr>
      <vt:lpstr>Evreleme</vt:lpstr>
      <vt:lpstr>4 cm den küçük kitleler</vt:lpstr>
      <vt:lpstr>Teşhis</vt:lpstr>
      <vt:lpstr>CT</vt:lpstr>
      <vt:lpstr>MRI</vt:lpstr>
      <vt:lpstr>Metastatik değerlendirme</vt:lpstr>
      <vt:lpstr>Kistik lezyonlar</vt:lpstr>
      <vt:lpstr>Klasik olarak biyopsi endikasyonları</vt:lpstr>
      <vt:lpstr>Kistik renal kitle</vt:lpstr>
      <vt:lpstr>Kimlere biyopsi yapalım (EAU)</vt:lpstr>
      <vt:lpstr>Slayt 14</vt:lpstr>
      <vt:lpstr>Biyopsi endikasyonları (AUA)</vt:lpstr>
      <vt:lpstr>Biyopsi yapılacaksa (EAU-AUA)</vt:lpstr>
      <vt:lpstr>Tedavi</vt:lpstr>
      <vt:lpstr>Parsiyel Nefrektomi vs radikal nefrektomi</vt:lpstr>
      <vt:lpstr>Parsiyel nefrektomi endikasyonları</vt:lpstr>
      <vt:lpstr>Hangi durumlarda PN yapmayalım?</vt:lpstr>
      <vt:lpstr>PN yaparken</vt:lpstr>
      <vt:lpstr>Frozen da pozitif marjin varsa ne yapalım? (AUA)</vt:lpstr>
      <vt:lpstr>Hangi teknik?</vt:lpstr>
      <vt:lpstr>Klasik avantaj ve dezavantajları</vt:lpstr>
      <vt:lpstr>Slayt 25</vt:lpstr>
      <vt:lpstr>Adrenalektomi yapalım mı?</vt:lpstr>
      <vt:lpstr>Lenfadenektomi yapalım mı?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T1B/T2 Böbrek Kanseri Tedavisinde Yenilikler</dc:title>
  <dc:creator>SOMNY</dc:creator>
  <cp:lastModifiedBy>SOMNY</cp:lastModifiedBy>
  <cp:revision>49</cp:revision>
  <dcterms:created xsi:type="dcterms:W3CDTF">2019-09-04T07:40:43Z</dcterms:created>
  <dcterms:modified xsi:type="dcterms:W3CDTF">2019-09-04T20:19:26Z</dcterms:modified>
</cp:coreProperties>
</file>